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46" d="100"/>
          <a:sy n="46" d="100"/>
        </p:scale>
        <p:origin x="1284" y="5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0820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92810" y="1341120"/>
            <a:ext cx="7531179" cy="1612821"/>
          </a:xfrm>
          <a:prstGeom prst="rect">
            <a:avLst/>
          </a:prstGeom>
          <a:noFill/>
          <a:ln/>
        </p:spPr>
        <p:txBody>
          <a:bodyPr wrap="square" rtlCol="0" anchor="t"/>
          <a:lstStyle/>
          <a:p>
            <a:pPr marL="0" indent="0">
              <a:lnSpc>
                <a:spcPts val="6350"/>
              </a:lnSpc>
              <a:buNone/>
            </a:pPr>
            <a:r>
              <a:rPr lang="en-US" sz="5080" dirty="0">
                <a:solidFill>
                  <a:srgbClr val="1B1B27"/>
                </a:solidFill>
                <a:latin typeface="Raleway" pitchFamily="34" charset="0"/>
                <a:ea typeface="Raleway" pitchFamily="34" charset="-122"/>
                <a:cs typeface="Raleway" pitchFamily="34" charset="-120"/>
              </a:rPr>
              <a:t>Introduction to File I/O in C</a:t>
            </a:r>
            <a:endParaRPr lang="en-US" sz="5080" dirty="0"/>
          </a:p>
        </p:txBody>
      </p:sp>
      <p:sp>
        <p:nvSpPr>
          <p:cNvPr id="6" name="Text 3"/>
          <p:cNvSpPr/>
          <p:nvPr/>
        </p:nvSpPr>
        <p:spPr>
          <a:xfrm>
            <a:off x="6292810" y="3276481"/>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File Input/Output (I/O) in C is an essential concept for reading from and writing to files in the C programming language. It allows C programs to interact with external files for data storage and retrieval, making it a crucial aspect of file handling and data processing.</a:t>
            </a:r>
            <a:endParaRPr lang="en-US" sz="1693" dirty="0"/>
          </a:p>
        </p:txBody>
      </p:sp>
      <p:sp>
        <p:nvSpPr>
          <p:cNvPr id="7" name="Text 4"/>
          <p:cNvSpPr/>
          <p:nvPr/>
        </p:nvSpPr>
        <p:spPr>
          <a:xfrm>
            <a:off x="6292810" y="4894302"/>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With file I/O, C programs can create, open, read, write, and close files, enabling the manipulation of data stored in external files. Understanding file I/O is fundamental for developing applications that require data persistence and management.</a:t>
            </a:r>
            <a:endParaRPr lang="en-US" sz="1693"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1"/>
            <a:ext cx="14630400" cy="8199326"/>
          </a:xfrm>
          <a:prstGeom prst="rect">
            <a:avLst/>
          </a:prstGeom>
          <a:solidFill>
            <a:srgbClr val="FFFFFF">
              <a:alpha val="75000"/>
            </a:srgbClr>
          </a:solidFill>
          <a:ln/>
        </p:spPr>
      </p:sp>
      <p:sp>
        <p:nvSpPr>
          <p:cNvPr id="4" name="Text 2"/>
          <p:cNvSpPr/>
          <p:nvPr/>
        </p:nvSpPr>
        <p:spPr>
          <a:xfrm>
            <a:off x="806410" y="30274"/>
            <a:ext cx="7176016" cy="672108"/>
          </a:xfrm>
          <a:prstGeom prst="rect">
            <a:avLst/>
          </a:prstGeom>
          <a:noFill/>
          <a:ln/>
        </p:spPr>
        <p:txBody>
          <a:bodyPr wrap="none" rtlCol="0" anchor="t"/>
          <a:lstStyle/>
          <a:p>
            <a:pPr marL="0" indent="0">
              <a:lnSpc>
                <a:spcPts val="5292"/>
              </a:lnSpc>
              <a:buNone/>
            </a:pPr>
            <a:r>
              <a:rPr lang="en-US" sz="4233" dirty="0">
                <a:solidFill>
                  <a:srgbClr val="1B1B27"/>
                </a:solidFill>
                <a:latin typeface="Raleway" pitchFamily="34" charset="0"/>
                <a:ea typeface="Raleway" pitchFamily="34" charset="-122"/>
                <a:cs typeface="Raleway" pitchFamily="34" charset="-120"/>
              </a:rPr>
              <a:t>Examples and Best Practices</a:t>
            </a:r>
            <a:endParaRPr lang="en-US" sz="4233" dirty="0"/>
          </a:p>
        </p:txBody>
      </p:sp>
      <p:sp>
        <p:nvSpPr>
          <p:cNvPr id="5" name="Shape 3"/>
          <p:cNvSpPr/>
          <p:nvPr/>
        </p:nvSpPr>
        <p:spPr>
          <a:xfrm>
            <a:off x="1107518" y="729724"/>
            <a:ext cx="45719" cy="6024368"/>
          </a:xfrm>
          <a:prstGeom prst="roundRect">
            <a:avLst>
              <a:gd name="adj" fmla="val 225149"/>
            </a:avLst>
          </a:prstGeom>
          <a:solidFill>
            <a:srgbClr val="C7C7D0"/>
          </a:solidFill>
          <a:ln/>
        </p:spPr>
      </p:sp>
      <p:sp>
        <p:nvSpPr>
          <p:cNvPr id="6" name="Shape 4"/>
          <p:cNvSpPr/>
          <p:nvPr/>
        </p:nvSpPr>
        <p:spPr>
          <a:xfrm>
            <a:off x="1370886" y="1118164"/>
            <a:ext cx="752594" cy="42982"/>
          </a:xfrm>
          <a:prstGeom prst="roundRect">
            <a:avLst>
              <a:gd name="adj" fmla="val 225149"/>
            </a:avLst>
          </a:prstGeom>
          <a:solidFill>
            <a:srgbClr val="C7C7D0"/>
          </a:solidFill>
          <a:ln/>
        </p:spPr>
      </p:sp>
      <p:sp>
        <p:nvSpPr>
          <p:cNvPr id="7" name="Shape 5"/>
          <p:cNvSpPr/>
          <p:nvPr/>
        </p:nvSpPr>
        <p:spPr>
          <a:xfrm>
            <a:off x="887016" y="897720"/>
            <a:ext cx="483870" cy="483870"/>
          </a:xfrm>
          <a:prstGeom prst="roundRect">
            <a:avLst>
              <a:gd name="adj" fmla="val 20000"/>
            </a:avLst>
          </a:prstGeom>
          <a:solidFill>
            <a:srgbClr val="E1E1EA"/>
          </a:solidFill>
          <a:ln w="7620">
            <a:solidFill>
              <a:srgbClr val="C7C7D0"/>
            </a:solidFill>
            <a:prstDash val="solid"/>
          </a:ln>
        </p:spPr>
      </p:sp>
      <p:sp>
        <p:nvSpPr>
          <p:cNvPr id="8" name="Text 6"/>
          <p:cNvSpPr/>
          <p:nvPr/>
        </p:nvSpPr>
        <p:spPr>
          <a:xfrm>
            <a:off x="1059894" y="938082"/>
            <a:ext cx="138113" cy="403146"/>
          </a:xfrm>
          <a:prstGeom prst="rect">
            <a:avLst/>
          </a:prstGeom>
          <a:noFill/>
          <a:ln/>
        </p:spPr>
        <p:txBody>
          <a:bodyPr wrap="none" rtlCol="0" anchor="t"/>
          <a:lstStyle/>
          <a:p>
            <a:pPr marL="0" indent="0" algn="ctr">
              <a:lnSpc>
                <a:spcPts val="3175"/>
              </a:lnSpc>
              <a:buNone/>
            </a:pPr>
            <a:r>
              <a:rPr lang="en-US" sz="2540" dirty="0">
                <a:solidFill>
                  <a:srgbClr val="3C3939"/>
                </a:solidFill>
                <a:latin typeface="Raleway" pitchFamily="34" charset="0"/>
                <a:ea typeface="Raleway" pitchFamily="34" charset="-122"/>
                <a:cs typeface="Raleway" pitchFamily="34" charset="-120"/>
              </a:rPr>
              <a:t>1</a:t>
            </a:r>
            <a:endParaRPr lang="en-US" sz="2540" dirty="0"/>
          </a:p>
        </p:txBody>
      </p:sp>
      <p:sp>
        <p:nvSpPr>
          <p:cNvPr id="9" name="Text 7"/>
          <p:cNvSpPr/>
          <p:nvPr/>
        </p:nvSpPr>
        <p:spPr>
          <a:xfrm>
            <a:off x="2311718" y="944750"/>
            <a:ext cx="2983706" cy="335994"/>
          </a:xfrm>
          <a:prstGeom prst="rect">
            <a:avLst/>
          </a:prstGeom>
          <a:noFill/>
          <a:ln/>
        </p:spPr>
        <p:txBody>
          <a:bodyPr wrap="none" rtlCol="0" anchor="t"/>
          <a:lstStyle/>
          <a:p>
            <a:pPr marL="0" indent="0" algn="l">
              <a:lnSpc>
                <a:spcPts val="2646"/>
              </a:lnSpc>
              <a:buNone/>
            </a:pPr>
            <a:r>
              <a:rPr lang="en-US" sz="2117" dirty="0">
                <a:solidFill>
                  <a:srgbClr val="3C3939"/>
                </a:solidFill>
                <a:latin typeface="Raleway" pitchFamily="34" charset="0"/>
                <a:ea typeface="Raleway" pitchFamily="34" charset="-122"/>
                <a:cs typeface="Raleway" pitchFamily="34" charset="-120"/>
              </a:rPr>
              <a:t>Modular Code Structure</a:t>
            </a:r>
            <a:endParaRPr lang="en-US" sz="2117" dirty="0"/>
          </a:p>
        </p:txBody>
      </p:sp>
      <p:sp>
        <p:nvSpPr>
          <p:cNvPr id="10" name="Text 8"/>
          <p:cNvSpPr/>
          <p:nvPr/>
        </p:nvSpPr>
        <p:spPr>
          <a:xfrm>
            <a:off x="2311718" y="1409689"/>
            <a:ext cx="11512272" cy="1375886"/>
          </a:xfrm>
          <a:prstGeom prst="rect">
            <a:avLst/>
          </a:prstGeom>
          <a:noFill/>
          <a:ln/>
        </p:spPr>
        <p:txBody>
          <a:bodyPr wrap="square" rtlCol="0" anchor="t"/>
          <a:lstStyle/>
          <a:p>
            <a:pPr marL="0" indent="0" algn="l">
              <a:lnSpc>
                <a:spcPts val="2709"/>
              </a:lnSpc>
              <a:buNone/>
            </a:pPr>
            <a:r>
              <a:rPr lang="en-US" sz="1693" dirty="0">
                <a:solidFill>
                  <a:srgbClr val="3C3939"/>
                </a:solidFill>
                <a:latin typeface="Roboto" pitchFamily="34" charset="0"/>
                <a:ea typeface="Roboto" pitchFamily="34" charset="-122"/>
                <a:cs typeface="Roboto" pitchFamily="34" charset="-120"/>
              </a:rPr>
              <a:t>When writing code, it's essential to follow a modular structure. This involves breaking down the code into smaller, manageable parts, making it easier to read, understand, and maintain. By encapsulating specific functionalities into modules, it becomes simpler to debug, update, and reuse code. The modular approach also promotes better collaboration among developers, as different parts of a project can be worked on independently.</a:t>
            </a:r>
            <a:endParaRPr lang="en-US" sz="1693" dirty="0"/>
          </a:p>
        </p:txBody>
      </p:sp>
      <p:sp>
        <p:nvSpPr>
          <p:cNvPr id="11" name="Shape 9"/>
          <p:cNvSpPr/>
          <p:nvPr/>
        </p:nvSpPr>
        <p:spPr>
          <a:xfrm>
            <a:off x="1370886" y="3089305"/>
            <a:ext cx="752594" cy="42982"/>
          </a:xfrm>
          <a:prstGeom prst="roundRect">
            <a:avLst>
              <a:gd name="adj" fmla="val 225149"/>
            </a:avLst>
          </a:prstGeom>
          <a:solidFill>
            <a:srgbClr val="C7C7D0"/>
          </a:solidFill>
          <a:ln/>
        </p:spPr>
      </p:sp>
      <p:sp>
        <p:nvSpPr>
          <p:cNvPr id="12" name="Shape 10"/>
          <p:cNvSpPr/>
          <p:nvPr/>
        </p:nvSpPr>
        <p:spPr>
          <a:xfrm>
            <a:off x="887016" y="2868861"/>
            <a:ext cx="483870" cy="483870"/>
          </a:xfrm>
          <a:prstGeom prst="roundRect">
            <a:avLst>
              <a:gd name="adj" fmla="val 20000"/>
            </a:avLst>
          </a:prstGeom>
          <a:solidFill>
            <a:srgbClr val="E1E1EA"/>
          </a:solidFill>
          <a:ln w="7620">
            <a:solidFill>
              <a:srgbClr val="C7C7D0"/>
            </a:solidFill>
            <a:prstDash val="solid"/>
          </a:ln>
        </p:spPr>
      </p:sp>
      <p:sp>
        <p:nvSpPr>
          <p:cNvPr id="13" name="Text 11"/>
          <p:cNvSpPr/>
          <p:nvPr/>
        </p:nvSpPr>
        <p:spPr>
          <a:xfrm>
            <a:off x="1044892" y="2909223"/>
            <a:ext cx="168116" cy="403146"/>
          </a:xfrm>
          <a:prstGeom prst="rect">
            <a:avLst/>
          </a:prstGeom>
          <a:noFill/>
          <a:ln/>
        </p:spPr>
        <p:txBody>
          <a:bodyPr wrap="none" rtlCol="0" anchor="t"/>
          <a:lstStyle/>
          <a:p>
            <a:pPr marL="0" indent="0" algn="ctr">
              <a:lnSpc>
                <a:spcPts val="3175"/>
              </a:lnSpc>
              <a:buNone/>
            </a:pPr>
            <a:r>
              <a:rPr lang="en-US" sz="2540" dirty="0">
                <a:solidFill>
                  <a:srgbClr val="3C3939"/>
                </a:solidFill>
                <a:latin typeface="Raleway" pitchFamily="34" charset="0"/>
                <a:ea typeface="Raleway" pitchFamily="34" charset="-122"/>
                <a:cs typeface="Raleway" pitchFamily="34" charset="-120"/>
              </a:rPr>
              <a:t>2</a:t>
            </a:r>
            <a:endParaRPr lang="en-US" sz="2540" dirty="0"/>
          </a:p>
        </p:txBody>
      </p:sp>
      <p:sp>
        <p:nvSpPr>
          <p:cNvPr id="14" name="Text 12"/>
          <p:cNvSpPr/>
          <p:nvPr/>
        </p:nvSpPr>
        <p:spPr>
          <a:xfrm>
            <a:off x="2311718" y="2915891"/>
            <a:ext cx="3419356" cy="335994"/>
          </a:xfrm>
          <a:prstGeom prst="rect">
            <a:avLst/>
          </a:prstGeom>
          <a:noFill/>
          <a:ln/>
        </p:spPr>
        <p:txBody>
          <a:bodyPr wrap="none" rtlCol="0" anchor="t"/>
          <a:lstStyle/>
          <a:p>
            <a:pPr marL="0" indent="0" algn="l">
              <a:lnSpc>
                <a:spcPts val="2646"/>
              </a:lnSpc>
              <a:buNone/>
            </a:pPr>
            <a:r>
              <a:rPr lang="en-US" sz="2117" dirty="0">
                <a:solidFill>
                  <a:srgbClr val="3C3939"/>
                </a:solidFill>
                <a:latin typeface="Raleway" pitchFamily="34" charset="0"/>
                <a:ea typeface="Raleway" pitchFamily="34" charset="-122"/>
                <a:cs typeface="Raleway" pitchFamily="34" charset="-120"/>
              </a:rPr>
              <a:t>Error Handling and Logging</a:t>
            </a:r>
            <a:endParaRPr lang="en-US" sz="2117" dirty="0"/>
          </a:p>
        </p:txBody>
      </p:sp>
      <p:sp>
        <p:nvSpPr>
          <p:cNvPr id="15" name="Text 13"/>
          <p:cNvSpPr/>
          <p:nvPr/>
        </p:nvSpPr>
        <p:spPr>
          <a:xfrm>
            <a:off x="2311718" y="3380830"/>
            <a:ext cx="11512272" cy="1719858"/>
          </a:xfrm>
          <a:prstGeom prst="rect">
            <a:avLst/>
          </a:prstGeom>
          <a:noFill/>
          <a:ln/>
        </p:spPr>
        <p:txBody>
          <a:bodyPr wrap="square" rtlCol="0" anchor="t"/>
          <a:lstStyle/>
          <a:p>
            <a:pPr marL="0" indent="0" algn="l">
              <a:lnSpc>
                <a:spcPts val="2709"/>
              </a:lnSpc>
              <a:buNone/>
            </a:pPr>
            <a:r>
              <a:rPr lang="en-US" sz="1693" dirty="0">
                <a:solidFill>
                  <a:srgbClr val="3C3939"/>
                </a:solidFill>
                <a:latin typeface="Roboto" pitchFamily="34" charset="0"/>
                <a:ea typeface="Roboto" pitchFamily="34" charset="-122"/>
                <a:cs typeface="Roboto" pitchFamily="34" charset="-120"/>
              </a:rPr>
              <a:t>Effective error handling is a crucial aspect of robust software development. It's important to anticipate potential errors and handle them gracefully to prevent unexpected crashes. Additionally, implementing comprehensive logging mechanisms provides valuable insights into the behavior of the application and aids in troubleshooting issues. Best practices include using descriptive error messages, logging relevant details, and employing tools for centralized log management.</a:t>
            </a:r>
            <a:endParaRPr lang="en-US" sz="1693" dirty="0"/>
          </a:p>
        </p:txBody>
      </p:sp>
      <p:sp>
        <p:nvSpPr>
          <p:cNvPr id="16" name="Shape 14"/>
          <p:cNvSpPr/>
          <p:nvPr/>
        </p:nvSpPr>
        <p:spPr>
          <a:xfrm>
            <a:off x="1370886" y="5345416"/>
            <a:ext cx="752594" cy="42982"/>
          </a:xfrm>
          <a:prstGeom prst="roundRect">
            <a:avLst>
              <a:gd name="adj" fmla="val 225149"/>
            </a:avLst>
          </a:prstGeom>
          <a:solidFill>
            <a:srgbClr val="C7C7D0"/>
          </a:solidFill>
          <a:ln/>
        </p:spPr>
      </p:sp>
      <p:sp>
        <p:nvSpPr>
          <p:cNvPr id="17" name="Shape 15"/>
          <p:cNvSpPr/>
          <p:nvPr/>
        </p:nvSpPr>
        <p:spPr>
          <a:xfrm>
            <a:off x="887016" y="5124972"/>
            <a:ext cx="483870" cy="483870"/>
          </a:xfrm>
          <a:prstGeom prst="roundRect">
            <a:avLst>
              <a:gd name="adj" fmla="val 20000"/>
            </a:avLst>
          </a:prstGeom>
          <a:solidFill>
            <a:srgbClr val="E1E1EA"/>
          </a:solidFill>
          <a:ln w="7620">
            <a:solidFill>
              <a:srgbClr val="C7C7D0"/>
            </a:solidFill>
            <a:prstDash val="solid"/>
          </a:ln>
        </p:spPr>
      </p:sp>
      <p:sp>
        <p:nvSpPr>
          <p:cNvPr id="18" name="Text 16"/>
          <p:cNvSpPr/>
          <p:nvPr/>
        </p:nvSpPr>
        <p:spPr>
          <a:xfrm>
            <a:off x="1042749" y="5165334"/>
            <a:ext cx="172283" cy="403146"/>
          </a:xfrm>
          <a:prstGeom prst="rect">
            <a:avLst/>
          </a:prstGeom>
          <a:noFill/>
          <a:ln/>
        </p:spPr>
        <p:txBody>
          <a:bodyPr wrap="none" rtlCol="0" anchor="t"/>
          <a:lstStyle/>
          <a:p>
            <a:pPr marL="0" indent="0" algn="ctr">
              <a:lnSpc>
                <a:spcPts val="3175"/>
              </a:lnSpc>
              <a:buNone/>
            </a:pPr>
            <a:r>
              <a:rPr lang="en-US" sz="2540" dirty="0">
                <a:solidFill>
                  <a:srgbClr val="3C3939"/>
                </a:solidFill>
                <a:latin typeface="Raleway" pitchFamily="34" charset="0"/>
                <a:ea typeface="Raleway" pitchFamily="34" charset="-122"/>
                <a:cs typeface="Raleway" pitchFamily="34" charset="-120"/>
              </a:rPr>
              <a:t>3</a:t>
            </a:r>
            <a:endParaRPr lang="en-US" sz="2540" dirty="0"/>
          </a:p>
        </p:txBody>
      </p:sp>
      <p:sp>
        <p:nvSpPr>
          <p:cNvPr id="19" name="Text 17"/>
          <p:cNvSpPr/>
          <p:nvPr/>
        </p:nvSpPr>
        <p:spPr>
          <a:xfrm>
            <a:off x="2311718" y="5172001"/>
            <a:ext cx="4168735" cy="335994"/>
          </a:xfrm>
          <a:prstGeom prst="rect">
            <a:avLst/>
          </a:prstGeom>
          <a:noFill/>
          <a:ln/>
        </p:spPr>
        <p:txBody>
          <a:bodyPr wrap="none" rtlCol="0" anchor="t"/>
          <a:lstStyle/>
          <a:p>
            <a:pPr marL="0" indent="0" algn="l">
              <a:lnSpc>
                <a:spcPts val="2646"/>
              </a:lnSpc>
              <a:buNone/>
            </a:pPr>
            <a:r>
              <a:rPr lang="en-US" sz="2117" dirty="0">
                <a:solidFill>
                  <a:srgbClr val="3C3939"/>
                </a:solidFill>
                <a:latin typeface="Raleway" pitchFamily="34" charset="0"/>
                <a:ea typeface="Raleway" pitchFamily="34" charset="-122"/>
                <a:cs typeface="Raleway" pitchFamily="34" charset="-120"/>
              </a:rPr>
              <a:t>Version Control and Collaboration</a:t>
            </a:r>
            <a:endParaRPr lang="en-US" sz="2117" dirty="0"/>
          </a:p>
        </p:txBody>
      </p:sp>
      <p:sp>
        <p:nvSpPr>
          <p:cNvPr id="20" name="Text 18"/>
          <p:cNvSpPr/>
          <p:nvPr/>
        </p:nvSpPr>
        <p:spPr>
          <a:xfrm>
            <a:off x="2311718" y="5636940"/>
            <a:ext cx="11512272" cy="1375886"/>
          </a:xfrm>
          <a:prstGeom prst="rect">
            <a:avLst/>
          </a:prstGeom>
          <a:noFill/>
          <a:ln/>
        </p:spPr>
        <p:txBody>
          <a:bodyPr wrap="square" rtlCol="0" anchor="t"/>
          <a:lstStyle/>
          <a:p>
            <a:pPr marL="0" indent="0" algn="l">
              <a:lnSpc>
                <a:spcPts val="2709"/>
              </a:lnSpc>
              <a:buNone/>
            </a:pPr>
            <a:r>
              <a:rPr lang="en-US" sz="1693" dirty="0">
                <a:solidFill>
                  <a:srgbClr val="3C3939"/>
                </a:solidFill>
                <a:latin typeface="Roboto" pitchFamily="34" charset="0"/>
                <a:ea typeface="Roboto" pitchFamily="34" charset="-122"/>
                <a:cs typeface="Roboto" pitchFamily="34" charset="-120"/>
              </a:rPr>
              <a:t>Utilizing version control systems such as Git enables developers to track changes, collaborate seamlessly, and maintain a history of code modifications. Branching and merging capabilities facilitate concurrent work on different features or fixes, ensuring a cohesive and organized development process. Embracing a collaborative mindset, sharing knowledge, and actively participating in code reviews promotes a culture of continuous improvement and high-quality code delivery.</a:t>
            </a:r>
            <a:endParaRPr lang="en-US" sz="1693"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06410" y="2112645"/>
            <a:ext cx="5376267" cy="672108"/>
          </a:xfrm>
          <a:prstGeom prst="rect">
            <a:avLst/>
          </a:prstGeom>
          <a:noFill/>
          <a:ln/>
        </p:spPr>
        <p:txBody>
          <a:bodyPr wrap="none" rtlCol="0" anchor="t"/>
          <a:lstStyle/>
          <a:p>
            <a:pPr marL="0" indent="0">
              <a:lnSpc>
                <a:spcPts val="5292"/>
              </a:lnSpc>
              <a:buNone/>
            </a:pPr>
            <a:r>
              <a:rPr lang="en-US" sz="4233" dirty="0">
                <a:solidFill>
                  <a:srgbClr val="1B1B27"/>
                </a:solidFill>
                <a:latin typeface="Raleway" pitchFamily="34" charset="0"/>
                <a:ea typeface="Raleway" pitchFamily="34" charset="-122"/>
                <a:cs typeface="Raleway" pitchFamily="34" charset="-120"/>
              </a:rPr>
              <a:t>Opening a file in C</a:t>
            </a:r>
            <a:endParaRPr lang="en-US" sz="4233" dirty="0"/>
          </a:p>
        </p:txBody>
      </p:sp>
      <p:sp>
        <p:nvSpPr>
          <p:cNvPr id="6" name="Text 3"/>
          <p:cNvSpPr/>
          <p:nvPr/>
        </p:nvSpPr>
        <p:spPr>
          <a:xfrm>
            <a:off x="1150382" y="3107293"/>
            <a:ext cx="7187208" cy="687943"/>
          </a:xfrm>
          <a:prstGeom prst="rect">
            <a:avLst/>
          </a:prstGeom>
          <a:noFill/>
          <a:ln/>
        </p:spPr>
        <p:txBody>
          <a:bodyPr wrap="square" rtlCol="0" anchor="t"/>
          <a:lstStyle/>
          <a:p>
            <a:pPr marL="342900" indent="-342900" algn="l">
              <a:lnSpc>
                <a:spcPts val="2709"/>
              </a:lnSpc>
              <a:buSzPct val="100000"/>
              <a:buChar char="•"/>
            </a:pPr>
            <a:r>
              <a:rPr lang="en-US" sz="1693" dirty="0">
                <a:solidFill>
                  <a:srgbClr val="3C3939"/>
                </a:solidFill>
                <a:latin typeface="Roboto" pitchFamily="34" charset="0"/>
                <a:ea typeface="Roboto" pitchFamily="34" charset="-122"/>
                <a:cs typeface="Roboto" pitchFamily="34" charset="-120"/>
              </a:rPr>
              <a:t>To open a file in C, you first need to declare a file pointer using the FILE data type.</a:t>
            </a:r>
            <a:endParaRPr lang="en-US" sz="1693" dirty="0"/>
          </a:p>
        </p:txBody>
      </p:sp>
      <p:sp>
        <p:nvSpPr>
          <p:cNvPr id="7" name="Text 4"/>
          <p:cNvSpPr/>
          <p:nvPr/>
        </p:nvSpPr>
        <p:spPr>
          <a:xfrm>
            <a:off x="1150382" y="3881199"/>
            <a:ext cx="7187208" cy="687943"/>
          </a:xfrm>
          <a:prstGeom prst="rect">
            <a:avLst/>
          </a:prstGeom>
          <a:noFill/>
          <a:ln/>
        </p:spPr>
        <p:txBody>
          <a:bodyPr wrap="square" rtlCol="0" anchor="t"/>
          <a:lstStyle/>
          <a:p>
            <a:pPr marL="342900" indent="-342900" algn="l">
              <a:lnSpc>
                <a:spcPts val="2709"/>
              </a:lnSpc>
              <a:buSzPct val="100000"/>
              <a:buChar char="•"/>
            </a:pPr>
            <a:r>
              <a:rPr lang="en-US" sz="1693" dirty="0">
                <a:solidFill>
                  <a:srgbClr val="3C3939"/>
                </a:solidFill>
                <a:latin typeface="Roboto" pitchFamily="34" charset="0"/>
                <a:ea typeface="Roboto" pitchFamily="34" charset="-122"/>
                <a:cs typeface="Roboto" pitchFamily="34" charset="-120"/>
              </a:rPr>
              <a:t>Use the fopen() function, which takes the file name and the mode in which you want to open the file (read, write, append, etc.).</a:t>
            </a:r>
            <a:endParaRPr lang="en-US" sz="1693" dirty="0"/>
          </a:p>
        </p:txBody>
      </p:sp>
      <p:sp>
        <p:nvSpPr>
          <p:cNvPr id="8" name="Text 5"/>
          <p:cNvSpPr/>
          <p:nvPr/>
        </p:nvSpPr>
        <p:spPr>
          <a:xfrm>
            <a:off x="1150382" y="4655106"/>
            <a:ext cx="7187208" cy="687943"/>
          </a:xfrm>
          <a:prstGeom prst="rect">
            <a:avLst/>
          </a:prstGeom>
          <a:noFill/>
          <a:ln/>
        </p:spPr>
        <p:txBody>
          <a:bodyPr wrap="square" rtlCol="0" anchor="t"/>
          <a:lstStyle/>
          <a:p>
            <a:pPr marL="342900" indent="-342900" algn="l">
              <a:lnSpc>
                <a:spcPts val="2709"/>
              </a:lnSpc>
              <a:buSzPct val="100000"/>
              <a:buChar char="•"/>
            </a:pPr>
            <a:r>
              <a:rPr lang="en-US" sz="1693" dirty="0">
                <a:solidFill>
                  <a:srgbClr val="3C3939"/>
                </a:solidFill>
                <a:latin typeface="Roboto" pitchFamily="34" charset="0"/>
                <a:ea typeface="Roboto" pitchFamily="34" charset="-122"/>
                <a:cs typeface="Roboto" pitchFamily="34" charset="-120"/>
              </a:rPr>
              <a:t>If the file doesn't exist, fopen() will create it. If it does exist, fopen() will simply open it.</a:t>
            </a:r>
            <a:endParaRPr lang="en-US" sz="1693" dirty="0"/>
          </a:p>
        </p:txBody>
      </p:sp>
      <p:sp>
        <p:nvSpPr>
          <p:cNvPr id="9" name="Text 6"/>
          <p:cNvSpPr/>
          <p:nvPr/>
        </p:nvSpPr>
        <p:spPr>
          <a:xfrm>
            <a:off x="1150382" y="5429012"/>
            <a:ext cx="7187208" cy="687943"/>
          </a:xfrm>
          <a:prstGeom prst="rect">
            <a:avLst/>
          </a:prstGeom>
          <a:noFill/>
          <a:ln/>
        </p:spPr>
        <p:txBody>
          <a:bodyPr wrap="square" rtlCol="0" anchor="t"/>
          <a:lstStyle/>
          <a:p>
            <a:pPr marL="342900" indent="-342900" algn="l">
              <a:lnSpc>
                <a:spcPts val="2709"/>
              </a:lnSpc>
              <a:buSzPct val="100000"/>
              <a:buChar char="•"/>
            </a:pPr>
            <a:r>
              <a:rPr lang="en-US" sz="1693" dirty="0">
                <a:solidFill>
                  <a:srgbClr val="3C3939"/>
                </a:solidFill>
                <a:latin typeface="Roboto" pitchFamily="34" charset="0"/>
                <a:ea typeface="Roboto" pitchFamily="34" charset="-122"/>
                <a:cs typeface="Roboto" pitchFamily="34" charset="-120"/>
              </a:rPr>
              <a:t>Remember to check if the file was successfully opened by checking if the file pointer returned by fopen() is not NULL.</a:t>
            </a:r>
            <a:endParaRPr lang="en-US" sz="1693"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06410" y="1053703"/>
            <a:ext cx="5892879" cy="672108"/>
          </a:xfrm>
          <a:prstGeom prst="rect">
            <a:avLst/>
          </a:prstGeom>
          <a:noFill/>
          <a:ln/>
        </p:spPr>
        <p:txBody>
          <a:bodyPr wrap="none" rtlCol="0" anchor="t"/>
          <a:lstStyle/>
          <a:p>
            <a:pPr marL="0" indent="0">
              <a:lnSpc>
                <a:spcPts val="5292"/>
              </a:lnSpc>
              <a:buNone/>
            </a:pPr>
            <a:r>
              <a:rPr lang="en-US" sz="4233" dirty="0">
                <a:solidFill>
                  <a:srgbClr val="1B1B27"/>
                </a:solidFill>
                <a:latin typeface="Raleway" pitchFamily="34" charset="0"/>
                <a:ea typeface="Raleway" pitchFamily="34" charset="-122"/>
                <a:cs typeface="Raleway" pitchFamily="34" charset="-120"/>
              </a:rPr>
              <a:t>Reading from a File in C</a:t>
            </a:r>
            <a:endParaRPr lang="en-US" sz="4233" dirty="0"/>
          </a:p>
        </p:txBody>
      </p:sp>
      <p:sp>
        <p:nvSpPr>
          <p:cNvPr id="6" name="Text 3"/>
          <p:cNvSpPr/>
          <p:nvPr/>
        </p:nvSpPr>
        <p:spPr>
          <a:xfrm>
            <a:off x="806410" y="2048351"/>
            <a:ext cx="7531179" cy="1719858"/>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When reading from a file in C, the first step is to open the file using the fopen() function. This function takes two parameters: the name of the file and the mode (e.g., "r" for reading). Once the file is opened successfully, data can be read using the fscanf() or fread() function, depending on whether the file is a text file or a binary file.</a:t>
            </a:r>
            <a:endParaRPr lang="en-US" sz="1693" dirty="0"/>
          </a:p>
        </p:txBody>
      </p:sp>
      <p:sp>
        <p:nvSpPr>
          <p:cNvPr id="7" name="Text 4"/>
          <p:cNvSpPr/>
          <p:nvPr/>
        </p:nvSpPr>
        <p:spPr>
          <a:xfrm>
            <a:off x="806410" y="4010144"/>
            <a:ext cx="7531179" cy="1719858"/>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It's important to handle potential errors while reading from a file, such as reaching the end of the file or encountering a read error. Proper error handling ensures the reliability of the file I/O operations. After reading the necessary data, the file should be closed using the fclose() function to release system resources.</a:t>
            </a:r>
            <a:endParaRPr lang="en-US" sz="1693" dirty="0"/>
          </a:p>
        </p:txBody>
      </p:sp>
      <p:sp>
        <p:nvSpPr>
          <p:cNvPr id="8" name="Text 5"/>
          <p:cNvSpPr/>
          <p:nvPr/>
        </p:nvSpPr>
        <p:spPr>
          <a:xfrm>
            <a:off x="1150382" y="5971937"/>
            <a:ext cx="7187208" cy="343972"/>
          </a:xfrm>
          <a:prstGeom prst="rect">
            <a:avLst/>
          </a:prstGeom>
          <a:noFill/>
          <a:ln/>
        </p:spPr>
        <p:txBody>
          <a:bodyPr wrap="none" rtlCol="0" anchor="t"/>
          <a:lstStyle/>
          <a:p>
            <a:pPr marL="342900" indent="-342900" algn="l">
              <a:lnSpc>
                <a:spcPts val="2709"/>
              </a:lnSpc>
              <a:buSzPct val="100000"/>
              <a:buFont typeface="+mj-lt"/>
              <a:buAutoNum type="arabicPeriod"/>
            </a:pPr>
            <a:r>
              <a:rPr lang="en-US" sz="1693" dirty="0">
                <a:solidFill>
                  <a:srgbClr val="3C3939"/>
                </a:solidFill>
                <a:latin typeface="Roboto" pitchFamily="34" charset="0"/>
                <a:ea typeface="Roboto" pitchFamily="34" charset="-122"/>
                <a:cs typeface="Roboto" pitchFamily="34" charset="-120"/>
              </a:rPr>
              <a:t>Open the file using fopen() with the appropriate mode</a:t>
            </a:r>
            <a:endParaRPr lang="en-US" sz="1693" dirty="0"/>
          </a:p>
        </p:txBody>
      </p:sp>
      <p:sp>
        <p:nvSpPr>
          <p:cNvPr id="9" name="Text 6"/>
          <p:cNvSpPr/>
          <p:nvPr/>
        </p:nvSpPr>
        <p:spPr>
          <a:xfrm>
            <a:off x="1150382" y="6401872"/>
            <a:ext cx="7187208" cy="343972"/>
          </a:xfrm>
          <a:prstGeom prst="rect">
            <a:avLst/>
          </a:prstGeom>
          <a:noFill/>
          <a:ln/>
        </p:spPr>
        <p:txBody>
          <a:bodyPr wrap="none" rtlCol="0" anchor="t"/>
          <a:lstStyle/>
          <a:p>
            <a:pPr marL="342900" indent="-342900" algn="l">
              <a:lnSpc>
                <a:spcPts val="2709"/>
              </a:lnSpc>
              <a:buSzPct val="100000"/>
              <a:buFont typeface="+mj-lt"/>
              <a:buAutoNum type="arabicPeriod" startAt="2"/>
            </a:pPr>
            <a:r>
              <a:rPr lang="en-US" sz="1693" dirty="0">
                <a:solidFill>
                  <a:srgbClr val="3C3939"/>
                </a:solidFill>
                <a:latin typeface="Roboto" pitchFamily="34" charset="0"/>
                <a:ea typeface="Roboto" pitchFamily="34" charset="-122"/>
                <a:cs typeface="Roboto" pitchFamily="34" charset="-120"/>
              </a:rPr>
              <a:t>Read data from the file using fscanf() or fread()</a:t>
            </a:r>
            <a:endParaRPr lang="en-US" sz="1693" dirty="0"/>
          </a:p>
        </p:txBody>
      </p:sp>
      <p:sp>
        <p:nvSpPr>
          <p:cNvPr id="10" name="Text 7"/>
          <p:cNvSpPr/>
          <p:nvPr/>
        </p:nvSpPr>
        <p:spPr>
          <a:xfrm>
            <a:off x="1150382" y="6831806"/>
            <a:ext cx="7187208" cy="343972"/>
          </a:xfrm>
          <a:prstGeom prst="rect">
            <a:avLst/>
          </a:prstGeom>
          <a:noFill/>
          <a:ln/>
        </p:spPr>
        <p:txBody>
          <a:bodyPr wrap="none" rtlCol="0" anchor="t"/>
          <a:lstStyle/>
          <a:p>
            <a:pPr marL="342900" indent="-342900" algn="l">
              <a:lnSpc>
                <a:spcPts val="2709"/>
              </a:lnSpc>
              <a:buSzPct val="100000"/>
              <a:buFont typeface="+mj-lt"/>
              <a:buAutoNum type="arabicPeriod" startAt="3"/>
            </a:pPr>
            <a:r>
              <a:rPr lang="en-US" sz="1693" dirty="0">
                <a:solidFill>
                  <a:srgbClr val="3C3939"/>
                </a:solidFill>
                <a:latin typeface="Roboto" pitchFamily="34" charset="0"/>
                <a:ea typeface="Roboto" pitchFamily="34" charset="-122"/>
                <a:cs typeface="Roboto" pitchFamily="34" charset="-120"/>
              </a:rPr>
              <a:t>Handle errors and ensure proper file closure</a:t>
            </a:r>
            <a:endParaRPr lang="en-US" sz="1693"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06410" y="1311712"/>
            <a:ext cx="5376267" cy="672108"/>
          </a:xfrm>
          <a:prstGeom prst="rect">
            <a:avLst/>
          </a:prstGeom>
          <a:noFill/>
          <a:ln/>
        </p:spPr>
        <p:txBody>
          <a:bodyPr wrap="none" rtlCol="0" anchor="t"/>
          <a:lstStyle/>
          <a:p>
            <a:pPr marL="0" indent="0">
              <a:lnSpc>
                <a:spcPts val="5292"/>
              </a:lnSpc>
              <a:buNone/>
            </a:pPr>
            <a:r>
              <a:rPr lang="en-US" sz="4233" dirty="0">
                <a:solidFill>
                  <a:srgbClr val="1B1B27"/>
                </a:solidFill>
                <a:latin typeface="Raleway" pitchFamily="34" charset="0"/>
                <a:ea typeface="Raleway" pitchFamily="34" charset="-122"/>
                <a:cs typeface="Raleway" pitchFamily="34" charset="-120"/>
              </a:rPr>
              <a:t>Writing to a File in C</a:t>
            </a:r>
            <a:endParaRPr lang="en-US" sz="4233" dirty="0"/>
          </a:p>
        </p:txBody>
      </p:sp>
      <p:sp>
        <p:nvSpPr>
          <p:cNvPr id="6" name="Text 3"/>
          <p:cNvSpPr/>
          <p:nvPr/>
        </p:nvSpPr>
        <p:spPr>
          <a:xfrm>
            <a:off x="806410" y="2306360"/>
            <a:ext cx="7531179" cy="1031915"/>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When it comes to writing to a file in C, it's important to understand the process of opening a file, as well as the different modes in which you can open a file for writing.</a:t>
            </a:r>
            <a:endParaRPr lang="en-US" sz="1693" dirty="0"/>
          </a:p>
        </p:txBody>
      </p:sp>
      <p:sp>
        <p:nvSpPr>
          <p:cNvPr id="7" name="Text 4"/>
          <p:cNvSpPr/>
          <p:nvPr/>
        </p:nvSpPr>
        <p:spPr>
          <a:xfrm>
            <a:off x="806410" y="3580209"/>
            <a:ext cx="7531179" cy="1719858"/>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Using the </a:t>
            </a:r>
            <a:r>
              <a:rPr lang="en-US" sz="1693" b="1" dirty="0">
                <a:solidFill>
                  <a:srgbClr val="3C3939"/>
                </a:solidFill>
                <a:latin typeface="Roboto" pitchFamily="34" charset="0"/>
                <a:ea typeface="Roboto" pitchFamily="34" charset="-122"/>
                <a:cs typeface="Roboto" pitchFamily="34" charset="-120"/>
              </a:rPr>
              <a:t>fopen</a:t>
            </a:r>
            <a:r>
              <a:rPr lang="en-US" sz="1693" dirty="0">
                <a:solidFill>
                  <a:srgbClr val="3C3939"/>
                </a:solidFill>
                <a:latin typeface="Roboto" pitchFamily="34" charset="0"/>
                <a:ea typeface="Roboto" pitchFamily="34" charset="-122"/>
                <a:cs typeface="Roboto" pitchFamily="34" charset="-120"/>
              </a:rPr>
              <a:t> function, you can open a file in write ("w") mode, which creates a new file for writing. There's also the append ("a") mode, which allows you to add new data to the end of an existing file without overwriting its contents. Additionally, you have the option to open a file exclusively for writing and create a new file if it doesn't exist with the "wx" mode.</a:t>
            </a:r>
            <a:endParaRPr lang="en-US" sz="1693" dirty="0"/>
          </a:p>
        </p:txBody>
      </p:sp>
      <p:sp>
        <p:nvSpPr>
          <p:cNvPr id="8" name="Text 5"/>
          <p:cNvSpPr/>
          <p:nvPr/>
        </p:nvSpPr>
        <p:spPr>
          <a:xfrm>
            <a:off x="806410" y="5542002"/>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Once the file is open, you can use functions like </a:t>
            </a:r>
            <a:r>
              <a:rPr lang="en-US" sz="1693" b="1" dirty="0">
                <a:solidFill>
                  <a:srgbClr val="3C3939"/>
                </a:solidFill>
                <a:latin typeface="Roboto" pitchFamily="34" charset="0"/>
                <a:ea typeface="Roboto" pitchFamily="34" charset="-122"/>
                <a:cs typeface="Roboto" pitchFamily="34" charset="-120"/>
              </a:rPr>
              <a:t>fwrite</a:t>
            </a:r>
            <a:r>
              <a:rPr lang="en-US" sz="1693" dirty="0">
                <a:solidFill>
                  <a:srgbClr val="3C3939"/>
                </a:solidFill>
                <a:latin typeface="Roboto" pitchFamily="34" charset="0"/>
                <a:ea typeface="Roboto" pitchFamily="34" charset="-122"/>
                <a:cs typeface="Roboto" pitchFamily="34" charset="-120"/>
              </a:rPr>
              <a:t> to write data to the file. Remember to close the file using </a:t>
            </a:r>
            <a:r>
              <a:rPr lang="en-US" sz="1693" b="1" dirty="0">
                <a:solidFill>
                  <a:srgbClr val="3C3939"/>
                </a:solidFill>
                <a:latin typeface="Roboto" pitchFamily="34" charset="0"/>
                <a:ea typeface="Roboto" pitchFamily="34" charset="-122"/>
                <a:cs typeface="Roboto" pitchFamily="34" charset="-120"/>
              </a:rPr>
              <a:t>fclose</a:t>
            </a:r>
            <a:r>
              <a:rPr lang="en-US" sz="1693" dirty="0">
                <a:solidFill>
                  <a:srgbClr val="3C3939"/>
                </a:solidFill>
                <a:latin typeface="Roboto" pitchFamily="34" charset="0"/>
                <a:ea typeface="Roboto" pitchFamily="34" charset="-122"/>
                <a:cs typeface="Roboto" pitchFamily="34" charset="-120"/>
              </a:rPr>
              <a:t> when you are done to ensure that all data is properly written and to release system resources associated with the file.</a:t>
            </a:r>
            <a:endParaRPr lang="en-US" sz="1693"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06410" y="1655683"/>
            <a:ext cx="5376267" cy="672108"/>
          </a:xfrm>
          <a:prstGeom prst="rect">
            <a:avLst/>
          </a:prstGeom>
          <a:noFill/>
          <a:ln/>
        </p:spPr>
        <p:txBody>
          <a:bodyPr wrap="none" rtlCol="0" anchor="t"/>
          <a:lstStyle/>
          <a:p>
            <a:pPr marL="0" indent="0">
              <a:lnSpc>
                <a:spcPts val="5292"/>
              </a:lnSpc>
              <a:buNone/>
            </a:pPr>
            <a:r>
              <a:rPr lang="en-US" sz="4233" dirty="0">
                <a:solidFill>
                  <a:srgbClr val="1B1B27"/>
                </a:solidFill>
                <a:latin typeface="Raleway" pitchFamily="34" charset="0"/>
                <a:ea typeface="Raleway" pitchFamily="34" charset="-122"/>
                <a:cs typeface="Raleway" pitchFamily="34" charset="-120"/>
              </a:rPr>
              <a:t>Closing a file in C</a:t>
            </a:r>
            <a:endParaRPr lang="en-US" sz="4233" dirty="0"/>
          </a:p>
        </p:txBody>
      </p:sp>
      <p:sp>
        <p:nvSpPr>
          <p:cNvPr id="6" name="Text 3"/>
          <p:cNvSpPr/>
          <p:nvPr/>
        </p:nvSpPr>
        <p:spPr>
          <a:xfrm>
            <a:off x="806410" y="2650331"/>
            <a:ext cx="7531179" cy="1031915"/>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Once all the file operations are completed, it is important to properly close the file in C to release the resources associated with it. This prevents memory leaks and ensures that the data is safely stored in the file.</a:t>
            </a:r>
            <a:endParaRPr lang="en-US" sz="1693" dirty="0"/>
          </a:p>
        </p:txBody>
      </p:sp>
      <p:sp>
        <p:nvSpPr>
          <p:cNvPr id="7" name="Text 4"/>
          <p:cNvSpPr/>
          <p:nvPr/>
        </p:nvSpPr>
        <p:spPr>
          <a:xfrm>
            <a:off x="806410" y="3924181"/>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When closing a file in C, it's essential to check for any potential errors during the process. Proper error handling should be implemented to address any issues that may arise during the file closure, such as invalid file handles or permission errors.</a:t>
            </a:r>
            <a:endParaRPr lang="en-US" sz="1693" dirty="0"/>
          </a:p>
        </p:txBody>
      </p:sp>
      <p:sp>
        <p:nvSpPr>
          <p:cNvPr id="8" name="Text 5"/>
          <p:cNvSpPr/>
          <p:nvPr/>
        </p:nvSpPr>
        <p:spPr>
          <a:xfrm>
            <a:off x="806410" y="5542002"/>
            <a:ext cx="7531179" cy="1031915"/>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Additionally, closing a file in C involves flushing any buffered data to the file to ensure that all changes are written before the file is closed. This guarantees that any pending data is written to the file and prevents data loss.</a:t>
            </a:r>
            <a:endParaRPr lang="en-US" sz="1693"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06410" y="967740"/>
            <a:ext cx="6156246" cy="672108"/>
          </a:xfrm>
          <a:prstGeom prst="rect">
            <a:avLst/>
          </a:prstGeom>
          <a:noFill/>
          <a:ln/>
        </p:spPr>
        <p:txBody>
          <a:bodyPr wrap="none" rtlCol="0" anchor="t"/>
          <a:lstStyle/>
          <a:p>
            <a:pPr marL="0" indent="0">
              <a:lnSpc>
                <a:spcPts val="5292"/>
              </a:lnSpc>
              <a:buNone/>
            </a:pPr>
            <a:r>
              <a:rPr lang="en-US" sz="4233" dirty="0">
                <a:solidFill>
                  <a:srgbClr val="1B1B27"/>
                </a:solidFill>
                <a:latin typeface="Raleway" pitchFamily="34" charset="0"/>
                <a:ea typeface="Raleway" pitchFamily="34" charset="-122"/>
                <a:cs typeface="Raleway" pitchFamily="34" charset="-120"/>
              </a:rPr>
              <a:t>Error Handling in File I/O</a:t>
            </a:r>
            <a:endParaRPr lang="en-US" sz="4233" dirty="0"/>
          </a:p>
        </p:txBody>
      </p:sp>
      <p:sp>
        <p:nvSpPr>
          <p:cNvPr id="6" name="Text 3"/>
          <p:cNvSpPr/>
          <p:nvPr/>
        </p:nvSpPr>
        <p:spPr>
          <a:xfrm>
            <a:off x="806410" y="1962388"/>
            <a:ext cx="7531179" cy="2063829"/>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When working with file I/O in C, it's crucial to implement robust error handling to anticipate and respond to potential issues. One common error is the failure to open a file, which can occur due to the file not existing, insufficient permissions, or other reasons. Additionally, errors may arise during reading from or writing to a file, such as reaching the end of the file unexpectedly or encountering a disk write error.</a:t>
            </a:r>
            <a:endParaRPr lang="en-US" sz="1693" dirty="0"/>
          </a:p>
        </p:txBody>
      </p:sp>
      <p:sp>
        <p:nvSpPr>
          <p:cNvPr id="7" name="Text 4"/>
          <p:cNvSpPr/>
          <p:nvPr/>
        </p:nvSpPr>
        <p:spPr>
          <a:xfrm>
            <a:off x="806410" y="4268153"/>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To handle these errors effectively, C provides mechanisms such as file error indicators and functions like perror() and strerror() to retrieve error messages. It's important to use these tools to inform the user about the nature of the error and gracefully handle exceptional conditions.</a:t>
            </a:r>
            <a:endParaRPr lang="en-US" sz="1693" dirty="0"/>
          </a:p>
        </p:txBody>
      </p:sp>
      <p:sp>
        <p:nvSpPr>
          <p:cNvPr id="8" name="Text 5"/>
          <p:cNvSpPr/>
          <p:nvPr/>
        </p:nvSpPr>
        <p:spPr>
          <a:xfrm>
            <a:off x="806410" y="5885974"/>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Furthermore, understanding and utilizing error codes returned by file I/O functions is essential for diagnosing and resolving issues. By diligently implementing error handling strategies, developers can ensure the reliability and stability of file operations within C programs.</a:t>
            </a:r>
            <a:endParaRPr lang="en-US" sz="1693"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06410" y="1483638"/>
            <a:ext cx="5376267" cy="672108"/>
          </a:xfrm>
          <a:prstGeom prst="rect">
            <a:avLst/>
          </a:prstGeom>
          <a:noFill/>
          <a:ln/>
        </p:spPr>
        <p:txBody>
          <a:bodyPr wrap="none" rtlCol="0" anchor="t"/>
          <a:lstStyle/>
          <a:p>
            <a:pPr marL="0" indent="0">
              <a:lnSpc>
                <a:spcPts val="5292"/>
              </a:lnSpc>
              <a:buNone/>
            </a:pPr>
            <a:r>
              <a:rPr lang="en-US" sz="4233" dirty="0">
                <a:solidFill>
                  <a:srgbClr val="1B1B27"/>
                </a:solidFill>
                <a:latin typeface="Raleway" pitchFamily="34" charset="0"/>
                <a:ea typeface="Raleway" pitchFamily="34" charset="-122"/>
                <a:cs typeface="Raleway" pitchFamily="34" charset="-120"/>
              </a:rPr>
              <a:t>File Positioning in C</a:t>
            </a:r>
            <a:endParaRPr lang="en-US" sz="4233" dirty="0"/>
          </a:p>
        </p:txBody>
      </p:sp>
      <p:sp>
        <p:nvSpPr>
          <p:cNvPr id="6" name="Text 3"/>
          <p:cNvSpPr/>
          <p:nvPr/>
        </p:nvSpPr>
        <p:spPr>
          <a:xfrm>
            <a:off x="806410" y="2478286"/>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File positioning in C refers to the ability to set the current position within a file for reading or writing. In C, this is accomplished using functions such as fseek(), ftell(), and rewind(). These functions allow programmers to navigate within a file, read from specific locations, and write data at specific positions.</a:t>
            </a:r>
            <a:endParaRPr lang="en-US" sz="1693" dirty="0"/>
          </a:p>
        </p:txBody>
      </p:sp>
      <p:sp>
        <p:nvSpPr>
          <p:cNvPr id="7" name="Text 4"/>
          <p:cNvSpPr/>
          <p:nvPr/>
        </p:nvSpPr>
        <p:spPr>
          <a:xfrm>
            <a:off x="806410" y="4096107"/>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Understanding file positioning is crucial when working with large files or when there is a need to update specific parts of a file without rewriting the entire content. It also plays a key role in random access file handling, enabling efficient data retrieval and modification.</a:t>
            </a:r>
            <a:endParaRPr lang="en-US" sz="1693" dirty="0"/>
          </a:p>
        </p:txBody>
      </p:sp>
      <p:sp>
        <p:nvSpPr>
          <p:cNvPr id="8" name="Text 5"/>
          <p:cNvSpPr/>
          <p:nvPr/>
        </p:nvSpPr>
        <p:spPr>
          <a:xfrm>
            <a:off x="806410" y="5713928"/>
            <a:ext cx="7531179" cy="1031915"/>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By mastering file positioning in C, developers can optimize file operations, improve efficiency, and ensure accurate data management within their programs.</a:t>
            </a:r>
            <a:endParaRPr lang="en-US" sz="1693"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06410" y="1139666"/>
            <a:ext cx="5376267" cy="672108"/>
          </a:xfrm>
          <a:prstGeom prst="rect">
            <a:avLst/>
          </a:prstGeom>
          <a:noFill/>
          <a:ln/>
        </p:spPr>
        <p:txBody>
          <a:bodyPr wrap="none" rtlCol="0" anchor="t"/>
          <a:lstStyle/>
          <a:p>
            <a:pPr marL="0" indent="0">
              <a:lnSpc>
                <a:spcPts val="5292"/>
              </a:lnSpc>
              <a:buNone/>
            </a:pPr>
            <a:r>
              <a:rPr lang="en-US" sz="4233" dirty="0">
                <a:solidFill>
                  <a:srgbClr val="1B1B27"/>
                </a:solidFill>
                <a:latin typeface="Raleway" pitchFamily="34" charset="0"/>
                <a:ea typeface="Raleway" pitchFamily="34" charset="-122"/>
                <a:cs typeface="Raleway" pitchFamily="34" charset="-120"/>
              </a:rPr>
              <a:t>Binary file I/O in C</a:t>
            </a:r>
            <a:endParaRPr lang="en-US" sz="4233" dirty="0"/>
          </a:p>
        </p:txBody>
      </p:sp>
      <p:sp>
        <p:nvSpPr>
          <p:cNvPr id="6" name="Text 3"/>
          <p:cNvSpPr/>
          <p:nvPr/>
        </p:nvSpPr>
        <p:spPr>
          <a:xfrm>
            <a:off x="806410" y="2134314"/>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Binary file I/O in C involves working with binary files, which store data in a format that is directly readable by a computer. This type of file I/O is commonly used for storing and processing structured data, such as database records, images, and complex data structures.</a:t>
            </a:r>
            <a:endParaRPr lang="en-US" sz="1693" dirty="0"/>
          </a:p>
        </p:txBody>
      </p:sp>
      <p:sp>
        <p:nvSpPr>
          <p:cNvPr id="7" name="Text 4"/>
          <p:cNvSpPr/>
          <p:nvPr/>
        </p:nvSpPr>
        <p:spPr>
          <a:xfrm>
            <a:off x="806410" y="3752136"/>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When working with binary file I/O, developers need to understand concepts such as reading and writing binary data, handling file pointers, and dealing with binary file formats. Unlike text files, binary files are not human-readable, and special care must be taken when performing I/O operations on them.</a:t>
            </a:r>
            <a:endParaRPr lang="en-US" sz="1693" dirty="0"/>
          </a:p>
        </p:txBody>
      </p:sp>
      <p:sp>
        <p:nvSpPr>
          <p:cNvPr id="8" name="Text 5"/>
          <p:cNvSpPr/>
          <p:nvPr/>
        </p:nvSpPr>
        <p:spPr>
          <a:xfrm>
            <a:off x="806410" y="5369957"/>
            <a:ext cx="7531179" cy="1719858"/>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Understanding binary file I/O is crucial for tasks such as reading and writing image files, processing multimedia data, and working with proprietary file formats. Additionally, efficient binary file I/O is essential for optimizing performance-critical applications and systems that handle large volumes of data.</a:t>
            </a:r>
            <a:endParaRPr lang="en-US" sz="1693"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06410" y="1483638"/>
            <a:ext cx="5376267" cy="672108"/>
          </a:xfrm>
          <a:prstGeom prst="rect">
            <a:avLst/>
          </a:prstGeom>
          <a:noFill/>
          <a:ln/>
        </p:spPr>
        <p:txBody>
          <a:bodyPr wrap="none" rtlCol="0" anchor="t"/>
          <a:lstStyle/>
          <a:p>
            <a:pPr marL="0" indent="0">
              <a:lnSpc>
                <a:spcPts val="5292"/>
              </a:lnSpc>
              <a:buNone/>
            </a:pPr>
            <a:r>
              <a:rPr lang="en-US" sz="4233" dirty="0">
                <a:solidFill>
                  <a:srgbClr val="1B1B27"/>
                </a:solidFill>
                <a:latin typeface="Raleway" pitchFamily="34" charset="0"/>
                <a:ea typeface="Raleway" pitchFamily="34" charset="-122"/>
                <a:cs typeface="Raleway" pitchFamily="34" charset="-120"/>
              </a:rPr>
              <a:t>Text File I/O in C</a:t>
            </a:r>
            <a:endParaRPr lang="en-US" sz="4233" dirty="0"/>
          </a:p>
        </p:txBody>
      </p:sp>
      <p:sp>
        <p:nvSpPr>
          <p:cNvPr id="6" name="Text 3"/>
          <p:cNvSpPr/>
          <p:nvPr/>
        </p:nvSpPr>
        <p:spPr>
          <a:xfrm>
            <a:off x="806410" y="2478286"/>
            <a:ext cx="7531179" cy="1031915"/>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Text file input/output (I/O) in C programming involves reading data from and writing data to text files. This is essential for handling text-based data, such as configuration files, logs, and user input/output in C applications.</a:t>
            </a:r>
            <a:endParaRPr lang="en-US" sz="1693" dirty="0"/>
          </a:p>
        </p:txBody>
      </p:sp>
      <p:sp>
        <p:nvSpPr>
          <p:cNvPr id="7" name="Text 4"/>
          <p:cNvSpPr/>
          <p:nvPr/>
        </p:nvSpPr>
        <p:spPr>
          <a:xfrm>
            <a:off x="806410" y="3752136"/>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When working with text file I/O in C, programmers use functions like fopen(), fclose(), fprintf(), and fscanf() to open, close, write, and read from text files, respectively. It's important to handle errors and exceptions that may occur during file operations to ensure robust and reliable file I/O.</a:t>
            </a:r>
            <a:endParaRPr lang="en-US" sz="1693" dirty="0"/>
          </a:p>
        </p:txBody>
      </p:sp>
      <p:sp>
        <p:nvSpPr>
          <p:cNvPr id="8" name="Text 5"/>
          <p:cNvSpPr/>
          <p:nvPr/>
        </p:nvSpPr>
        <p:spPr>
          <a:xfrm>
            <a:off x="806410" y="5369957"/>
            <a:ext cx="7531179" cy="1375886"/>
          </a:xfrm>
          <a:prstGeom prst="rect">
            <a:avLst/>
          </a:prstGeom>
          <a:noFill/>
          <a:ln/>
        </p:spPr>
        <p:txBody>
          <a:bodyPr wrap="square" rtlCol="0" anchor="t"/>
          <a:lstStyle/>
          <a:p>
            <a:pPr marL="0" indent="0">
              <a:lnSpc>
                <a:spcPts val="2709"/>
              </a:lnSpc>
              <a:buNone/>
            </a:pPr>
            <a:r>
              <a:rPr lang="en-US" sz="1693" dirty="0">
                <a:solidFill>
                  <a:srgbClr val="3C3939"/>
                </a:solidFill>
                <a:latin typeface="Roboto" pitchFamily="34" charset="0"/>
                <a:ea typeface="Roboto" pitchFamily="34" charset="-122"/>
                <a:cs typeface="Roboto" pitchFamily="34" charset="-120"/>
              </a:rPr>
              <a:t>Additionally, creating and writing to a new text file or appending data to an existing file are common tasks performed using text file I/O in C. Understanding file positioning and handling binary vs. text file I/O are also crucial aspects of working with text files in C programming.</a:t>
            </a:r>
            <a:endParaRPr lang="en-US" sz="1693"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1609</Words>
  <Application>Microsoft Office PowerPoint</Application>
  <PresentationFormat>Custom</PresentationFormat>
  <Paragraphs>58</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Raleway</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AHMAD FAISAL SAHIBZADA</cp:lastModifiedBy>
  <cp:revision>2</cp:revision>
  <dcterms:created xsi:type="dcterms:W3CDTF">2024-03-15T09:01:58Z</dcterms:created>
  <dcterms:modified xsi:type="dcterms:W3CDTF">2024-03-21T06:09:15Z</dcterms:modified>
</cp:coreProperties>
</file>